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733" r:id="rId2"/>
    <p:sldMasterId id="2147483714" r:id="rId3"/>
  </p:sldMasterIdLst>
  <p:notesMasterIdLst>
    <p:notesMasterId r:id="rId23"/>
  </p:notesMasterIdLst>
  <p:sldIdLst>
    <p:sldId id="276" r:id="rId4"/>
    <p:sldId id="282" r:id="rId5"/>
    <p:sldId id="280" r:id="rId6"/>
    <p:sldId id="285" r:id="rId7"/>
    <p:sldId id="286" r:id="rId8"/>
    <p:sldId id="287" r:id="rId9"/>
    <p:sldId id="288" r:id="rId10"/>
    <p:sldId id="289" r:id="rId11"/>
    <p:sldId id="292" r:id="rId12"/>
    <p:sldId id="291" r:id="rId13"/>
    <p:sldId id="290" r:id="rId14"/>
    <p:sldId id="284" r:id="rId15"/>
    <p:sldId id="296" r:id="rId16"/>
    <p:sldId id="295" r:id="rId17"/>
    <p:sldId id="294" r:id="rId18"/>
    <p:sldId id="283" r:id="rId19"/>
    <p:sldId id="297" r:id="rId20"/>
    <p:sldId id="293" r:id="rId21"/>
    <p:sldId id="27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0000FF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4769" autoAdjust="0"/>
  </p:normalViewPr>
  <p:slideViewPr>
    <p:cSldViewPr snapToGrid="0">
      <p:cViewPr varScale="1">
        <p:scale>
          <a:sx n="70" d="100"/>
          <a:sy n="70" d="100"/>
        </p:scale>
        <p:origin x="109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23/10/2023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325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22" name="Subtitle 21">
            <a:extLst>
              <a:ext uri="{FF2B5EF4-FFF2-40B4-BE49-F238E27FC236}">
                <a16:creationId xmlns:a16="http://schemas.microsoft.com/office/drawing/2014/main" id="{8342C053-5A99-403F-B0F2-E86B39C4B7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458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>
            <a:extLst>
              <a:ext uri="{FF2B5EF4-FFF2-40B4-BE49-F238E27FC236}">
                <a16:creationId xmlns:a16="http://schemas.microsoft.com/office/drawing/2014/main" id="{7FEBB377-447E-4F52-87D8-8001155A75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73BB30E9-8493-45E3-BD7E-FD5DCB0129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BCF2E7B2-D01F-4846-9FFF-96A7F01CE4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>
              <a:extLst>
                <a:ext uri="{FF2B5EF4-FFF2-40B4-BE49-F238E27FC236}">
                  <a16:creationId xmlns:a16="http://schemas.microsoft.com/office/drawing/2014/main" id="{7687D4E3-DA82-4B62-B19A-86F31731977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B5576FAF-F3E1-4CC5-B88B-0198F2105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F87E52B1-38C9-4E33-AAF3-BF06500A3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836EB3B1-3E19-4A0A-A9DE-B85EC78B0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A541583E-90FA-4A04-9BB4-DF54DE674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AF1BCBE3-95B4-473B-B2BB-88B2A4D46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570EB87D-7139-4FCE-8AD0-F04539A83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BCD13869-C734-4744-9966-1E45BC7E7B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FA510161-0890-48DC-A1C7-4BC9C39F89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3">
              <a:extLst>
                <a:ext uri="{FF2B5EF4-FFF2-40B4-BE49-F238E27FC236}">
                  <a16:creationId xmlns:a16="http://schemas.microsoft.com/office/drawing/2014/main" id="{A94FCB9B-2163-47FE-A471-2F08FDD89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D43D310D-82EB-45FB-9575-7A05EC97B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5">
              <a:extLst>
                <a:ext uri="{FF2B5EF4-FFF2-40B4-BE49-F238E27FC236}">
                  <a16:creationId xmlns:a16="http://schemas.microsoft.com/office/drawing/2014/main" id="{C27E9B67-E811-420C-B457-B01D5DA938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202E0DEF-5320-414A-9D09-9F04D307F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CDE55A6-B058-43BF-82AD-E2CF701CE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E76D96D4-DB64-4D87-93A0-8CF7BF7C42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09C9CCA1-C999-4358-BCFB-93A526B93A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091B2AA6-BAFC-4C63-B6E5-E567B0781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F5352-9E79-422D-A715-9F8798C83E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94E48EF3-5490-4793-84A1-99F9541C9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FF2C4395-852E-4B55-9169-B80758CC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4A470D8C-6B28-4432-B2DC-BB7F4AAD0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51494A52-CCA4-4E8F-B96C-7191A78BEA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F9581B5B-4CC9-40EF-B351-1E0844E779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B36CE5E6-82DB-4EC4-B8F2-00441C7F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CB0DDE8-E457-4049-A1B5-9DC1A38E54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F582F19F-50DB-4CD0-9261-9F3D4369D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3238F99-8877-414A-B15E-AC6904170A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4BB808B9-70D1-4973-9B42-7047A609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F9C9A6F1-DCA9-40C4-A241-EAD329309E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0AEF41F-FC56-4890-9142-E6A51D258B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6145C89F-8512-4401-B52C-D9558C1D01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ED9CFB26-B8E6-48B1-A29F-24EB666228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6E85637-D434-4429-B291-1ECF3AEA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30C150FF-3376-469B-9681-2D2C44986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434EB90B-7746-4C60-9E11-00C8E6B4B1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7426CC65-8A41-4481-9E5D-C5331B6EE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97E7B34D-0DDF-4DE2-99C4-6BC45D794E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6FC8D70A-8526-4C79-92C2-97301B914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39BE5684-35BB-46F4-9C5C-EAF067BC62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5089B3F9-64DE-4CB8-BF0E-34B007F8C7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4FECBD9-B54C-4D5A-A9AA-E7619DF761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0ADCA952-0EDE-409C-B4D0-54FF479FC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119A132-F0A3-4452-851C-D950D84D53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BEC3E088-80FD-4804-92A1-2E76BA051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EA438C2B-5159-428A-AB6D-0446066C3F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65B120BA-B006-4B6A-8DA5-F28EA6CDD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AB954FAD-8B27-4E4D-A4ED-D5FB03A7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D653A1E5-8205-431C-8097-803798E04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54533794-0E7B-4B02-8F24-BDC83126E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D4D327AA-0BF7-4AB8-91E9-11F76213D3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8AB14D4-E7E1-4D1E-8B5C-B1A1653B9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9424AD2E-65D9-4F30-9676-D28A85EE68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F382EF80-0B77-4D44-B4FF-8B6BE2567C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92C5A2A8-B427-43AB-B91C-75984A933E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E9704698-3565-478A-9D58-D0A9430F2C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E5B6714A-DEAD-4521-A9A6-9E2A55F92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EC562B80-8A9A-4CB6-84CD-035DC0A57C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F6A42320-400F-45BF-9470-203CFA636A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35">
            <a:extLst>
              <a:ext uri="{FF2B5EF4-FFF2-40B4-BE49-F238E27FC236}">
                <a16:creationId xmlns:a16="http://schemas.microsoft.com/office/drawing/2014/main" id="{481E019A-1F81-4852-8272-EA711EFF70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913573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03DFE5C-9D27-413D-8A78-400F180438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862107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FAC858D-C943-4AF2-ADB4-A578F396684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73D3F0-5814-4D17-B429-BC41662F4189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0485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974CE-5775-4767-8B2D-E006DC5555F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7E5B4-99B2-4696-8ED1-B7AB1747A2A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36EA4-84ED-4506-A242-5F0C906222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72EC5-4F70-48F3-89D4-91D2D67BE51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0718A-D70B-4A4B-A26A-0BF5E34D006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2A85445C-DF4B-4BAF-BA3E-2C7E13C6966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B8C37-F6A7-408B-AED7-05A293BD9B5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7EB9A-C91F-4B28-8363-238C69D8FF4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E0A0B3FD-4538-4369-83B6-70C4DFCECF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B2A43BD1-0F4A-4FE6-96C0-15FBFE85BD1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95DF14-2515-429C-B3CC-7063B560D420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23CC6-05EA-4B5E-8619-45B5D426CFF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5246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D87FD7A2-8AF9-450B-AA84-809A435321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0240AC5B-4C6A-426A-B2D7-877F8935F4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E5A84B8F-F202-4882-842F-83827F0172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EC37A7B2-975C-4770-92F5-8992CA55725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>
              <a:extLst>
                <a:ext uri="{FF2B5EF4-FFF2-40B4-BE49-F238E27FC236}">
                  <a16:creationId xmlns:a16="http://schemas.microsoft.com/office/drawing/2014/main" id="{54F552E3-D38D-41BC-82E3-60C99794836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569FA1AE-C9C3-462F-A77A-B6BBCF918C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6DB2EA32-9261-498B-830E-2FBDFA157F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EFF73E3A-06C3-4974-93E2-696040A8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C4DC2C60-02AB-49AD-B3DD-BBCF7166C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30961497-8835-4080-AFE2-534351DE26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E68F9C23-752D-42BE-A4E5-9B68536C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13FC5098-8507-4098-93FB-F2624FFC6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7E5888E8-4F68-4921-8A2B-AEC299F6A1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3">
              <a:extLst>
                <a:ext uri="{FF2B5EF4-FFF2-40B4-BE49-F238E27FC236}">
                  <a16:creationId xmlns:a16="http://schemas.microsoft.com/office/drawing/2014/main" id="{B67C5942-8CB4-499B-AA8B-12470AC8A7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4">
              <a:extLst>
                <a:ext uri="{FF2B5EF4-FFF2-40B4-BE49-F238E27FC236}">
                  <a16:creationId xmlns:a16="http://schemas.microsoft.com/office/drawing/2014/main" id="{7AD189ED-F890-4E02-8D27-6A3CE26489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5">
              <a:extLst>
                <a:ext uri="{FF2B5EF4-FFF2-40B4-BE49-F238E27FC236}">
                  <a16:creationId xmlns:a16="http://schemas.microsoft.com/office/drawing/2014/main" id="{A694629D-32D1-4504-B143-297920522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2412EA18-A215-4DFD-A0A6-2AD409F481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7">
              <a:extLst>
                <a:ext uri="{FF2B5EF4-FFF2-40B4-BE49-F238E27FC236}">
                  <a16:creationId xmlns:a16="http://schemas.microsoft.com/office/drawing/2014/main" id="{C4E0E6D7-A2DC-410B-9822-C2D716A99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8">
              <a:extLst>
                <a:ext uri="{FF2B5EF4-FFF2-40B4-BE49-F238E27FC236}">
                  <a16:creationId xmlns:a16="http://schemas.microsoft.com/office/drawing/2014/main" id="{D7B7983B-BA78-4770-8F07-998CF704F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19">
              <a:extLst>
                <a:ext uri="{FF2B5EF4-FFF2-40B4-BE49-F238E27FC236}">
                  <a16:creationId xmlns:a16="http://schemas.microsoft.com/office/drawing/2014/main" id="{A748B14A-0908-4434-A2E9-F3E4992B20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Freeform 20">
              <a:extLst>
                <a:ext uri="{FF2B5EF4-FFF2-40B4-BE49-F238E27FC236}">
                  <a16:creationId xmlns:a16="http://schemas.microsoft.com/office/drawing/2014/main" id="{9A723747-6853-43C4-AAB4-C1C0C93D99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Rectangle 21">
              <a:extLst>
                <a:ext uri="{FF2B5EF4-FFF2-40B4-BE49-F238E27FC236}">
                  <a16:creationId xmlns:a16="http://schemas.microsoft.com/office/drawing/2014/main" id="{135592F9-D2BB-451E-96FF-092A1EE1A3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2">
              <a:extLst>
                <a:ext uri="{FF2B5EF4-FFF2-40B4-BE49-F238E27FC236}">
                  <a16:creationId xmlns:a16="http://schemas.microsoft.com/office/drawing/2014/main" id="{745670F2-51EA-4EA7-A414-FB609C350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3">
              <a:extLst>
                <a:ext uri="{FF2B5EF4-FFF2-40B4-BE49-F238E27FC236}">
                  <a16:creationId xmlns:a16="http://schemas.microsoft.com/office/drawing/2014/main" id="{99B68E36-21CB-49F9-8DAA-F892BB3F7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4">
              <a:extLst>
                <a:ext uri="{FF2B5EF4-FFF2-40B4-BE49-F238E27FC236}">
                  <a16:creationId xmlns:a16="http://schemas.microsoft.com/office/drawing/2014/main" id="{F07D88E7-14BD-4576-AC88-8D241E6B93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BCAAAD9F-0A1F-49A6-A4DE-A5A523C546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6">
              <a:extLst>
                <a:ext uri="{FF2B5EF4-FFF2-40B4-BE49-F238E27FC236}">
                  <a16:creationId xmlns:a16="http://schemas.microsoft.com/office/drawing/2014/main" id="{DA1B6F50-51ED-4149-9C09-11E8008977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7">
              <a:extLst>
                <a:ext uri="{FF2B5EF4-FFF2-40B4-BE49-F238E27FC236}">
                  <a16:creationId xmlns:a16="http://schemas.microsoft.com/office/drawing/2014/main" id="{0AC74EF2-F419-4368-912E-71A0EA81D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8">
              <a:extLst>
                <a:ext uri="{FF2B5EF4-FFF2-40B4-BE49-F238E27FC236}">
                  <a16:creationId xmlns:a16="http://schemas.microsoft.com/office/drawing/2014/main" id="{1C171149-6E4E-4D78-AB93-8E367FDD9F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29">
              <a:extLst>
                <a:ext uri="{FF2B5EF4-FFF2-40B4-BE49-F238E27FC236}">
                  <a16:creationId xmlns:a16="http://schemas.microsoft.com/office/drawing/2014/main" id="{A815DF7B-E424-42AB-A6AB-634DA40688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0">
              <a:extLst>
                <a:ext uri="{FF2B5EF4-FFF2-40B4-BE49-F238E27FC236}">
                  <a16:creationId xmlns:a16="http://schemas.microsoft.com/office/drawing/2014/main" id="{66BD8C37-8BC5-45CD-B87D-5AFE1A70D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1">
              <a:extLst>
                <a:ext uri="{FF2B5EF4-FFF2-40B4-BE49-F238E27FC236}">
                  <a16:creationId xmlns:a16="http://schemas.microsoft.com/office/drawing/2014/main" id="{2CEB33A3-B63A-4808-96DD-C5F24BF9A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2">
              <a:extLst>
                <a:ext uri="{FF2B5EF4-FFF2-40B4-BE49-F238E27FC236}">
                  <a16:creationId xmlns:a16="http://schemas.microsoft.com/office/drawing/2014/main" id="{C313A88E-E4EB-47A3-9504-3CBEC9DA2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4">
              <a:extLst>
                <a:ext uri="{FF2B5EF4-FFF2-40B4-BE49-F238E27FC236}">
                  <a16:creationId xmlns:a16="http://schemas.microsoft.com/office/drawing/2014/main" id="{56F05306-E858-4AD6-9044-0829EB27D9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5">
              <a:extLst>
                <a:ext uri="{FF2B5EF4-FFF2-40B4-BE49-F238E27FC236}">
                  <a16:creationId xmlns:a16="http://schemas.microsoft.com/office/drawing/2014/main" id="{32901447-608B-4121-B7E4-6FCEAEA250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6">
              <a:extLst>
                <a:ext uri="{FF2B5EF4-FFF2-40B4-BE49-F238E27FC236}">
                  <a16:creationId xmlns:a16="http://schemas.microsoft.com/office/drawing/2014/main" id="{39190006-5196-47DB-99AE-94D3B7F04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7">
              <a:extLst>
                <a:ext uri="{FF2B5EF4-FFF2-40B4-BE49-F238E27FC236}">
                  <a16:creationId xmlns:a16="http://schemas.microsoft.com/office/drawing/2014/main" id="{8604054B-C93B-45A8-AB0E-E43486145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8">
              <a:extLst>
                <a:ext uri="{FF2B5EF4-FFF2-40B4-BE49-F238E27FC236}">
                  <a16:creationId xmlns:a16="http://schemas.microsoft.com/office/drawing/2014/main" id="{D0EFF960-9F83-4FFE-BF82-B52577442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39">
              <a:extLst>
                <a:ext uri="{FF2B5EF4-FFF2-40B4-BE49-F238E27FC236}">
                  <a16:creationId xmlns:a16="http://schemas.microsoft.com/office/drawing/2014/main" id="{99D3D888-B3BA-4D97-B256-1108E2C3F2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0">
              <a:extLst>
                <a:ext uri="{FF2B5EF4-FFF2-40B4-BE49-F238E27FC236}">
                  <a16:creationId xmlns:a16="http://schemas.microsoft.com/office/drawing/2014/main" id="{7F59FA3C-1276-422B-80A8-04EF5B7FFB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1">
              <a:extLst>
                <a:ext uri="{FF2B5EF4-FFF2-40B4-BE49-F238E27FC236}">
                  <a16:creationId xmlns:a16="http://schemas.microsoft.com/office/drawing/2014/main" id="{0F1A5475-0A1C-4B1A-97EC-5E3CD8067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2">
              <a:extLst>
                <a:ext uri="{FF2B5EF4-FFF2-40B4-BE49-F238E27FC236}">
                  <a16:creationId xmlns:a16="http://schemas.microsoft.com/office/drawing/2014/main" id="{A3DDBAEE-DF7C-4EC8-94DD-05D69B1CDE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D5F93DF4-E313-489C-8E2A-B483A92DED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4">
              <a:extLst>
                <a:ext uri="{FF2B5EF4-FFF2-40B4-BE49-F238E27FC236}">
                  <a16:creationId xmlns:a16="http://schemas.microsoft.com/office/drawing/2014/main" id="{4DC15CBD-9941-4E37-A8B4-F231D3B3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5">
              <a:extLst>
                <a:ext uri="{FF2B5EF4-FFF2-40B4-BE49-F238E27FC236}">
                  <a16:creationId xmlns:a16="http://schemas.microsoft.com/office/drawing/2014/main" id="{9ADB481C-21A1-49F8-ACE4-4CD0729D9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6">
              <a:extLst>
                <a:ext uri="{FF2B5EF4-FFF2-40B4-BE49-F238E27FC236}">
                  <a16:creationId xmlns:a16="http://schemas.microsoft.com/office/drawing/2014/main" id="{E4D2031E-0A6F-4C49-9ED4-AB51D06F0F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7">
              <a:extLst>
                <a:ext uri="{FF2B5EF4-FFF2-40B4-BE49-F238E27FC236}">
                  <a16:creationId xmlns:a16="http://schemas.microsoft.com/office/drawing/2014/main" id="{C44C9E42-3F3B-4C13-A2DA-02F22BA28A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8">
              <a:extLst>
                <a:ext uri="{FF2B5EF4-FFF2-40B4-BE49-F238E27FC236}">
                  <a16:creationId xmlns:a16="http://schemas.microsoft.com/office/drawing/2014/main" id="{01353E56-76A6-4F6D-B228-D349DD153D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49">
              <a:extLst>
                <a:ext uri="{FF2B5EF4-FFF2-40B4-BE49-F238E27FC236}">
                  <a16:creationId xmlns:a16="http://schemas.microsoft.com/office/drawing/2014/main" id="{61622A06-0465-4E80-BE10-ABA3B3FE3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0">
              <a:extLst>
                <a:ext uri="{FF2B5EF4-FFF2-40B4-BE49-F238E27FC236}">
                  <a16:creationId xmlns:a16="http://schemas.microsoft.com/office/drawing/2014/main" id="{87927BE2-A3FC-4F6C-B8B1-028431DC64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1">
              <a:extLst>
                <a:ext uri="{FF2B5EF4-FFF2-40B4-BE49-F238E27FC236}">
                  <a16:creationId xmlns:a16="http://schemas.microsoft.com/office/drawing/2014/main" id="{9AB4F4C4-EA49-4CC5-B240-860DE380C3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2">
              <a:extLst>
                <a:ext uri="{FF2B5EF4-FFF2-40B4-BE49-F238E27FC236}">
                  <a16:creationId xmlns:a16="http://schemas.microsoft.com/office/drawing/2014/main" id="{357BA5D2-76BC-4D95-9315-2DE8D62D5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3">
              <a:extLst>
                <a:ext uri="{FF2B5EF4-FFF2-40B4-BE49-F238E27FC236}">
                  <a16:creationId xmlns:a16="http://schemas.microsoft.com/office/drawing/2014/main" id="{DCED355D-42FD-4686-B0EF-0E3062E1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4">
              <a:extLst>
                <a:ext uri="{FF2B5EF4-FFF2-40B4-BE49-F238E27FC236}">
                  <a16:creationId xmlns:a16="http://schemas.microsoft.com/office/drawing/2014/main" id="{0958AEB7-DBAD-45AC-9AB2-48F0F17659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5">
              <a:extLst>
                <a:ext uri="{FF2B5EF4-FFF2-40B4-BE49-F238E27FC236}">
                  <a16:creationId xmlns:a16="http://schemas.microsoft.com/office/drawing/2014/main" id="{D21079D7-F09E-4BC4-907F-AB73704555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6">
              <a:extLst>
                <a:ext uri="{FF2B5EF4-FFF2-40B4-BE49-F238E27FC236}">
                  <a16:creationId xmlns:a16="http://schemas.microsoft.com/office/drawing/2014/main" id="{A704AF6D-383A-461D-9A8E-803EB90D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7">
              <a:extLst>
                <a:ext uri="{FF2B5EF4-FFF2-40B4-BE49-F238E27FC236}">
                  <a16:creationId xmlns:a16="http://schemas.microsoft.com/office/drawing/2014/main" id="{FC012E4A-28D8-454A-A556-8AC6B0EB0B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8">
              <a:extLst>
                <a:ext uri="{FF2B5EF4-FFF2-40B4-BE49-F238E27FC236}">
                  <a16:creationId xmlns:a16="http://schemas.microsoft.com/office/drawing/2014/main" id="{905E96C3-CEAF-465F-98F7-C346C851D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59">
              <a:extLst>
                <a:ext uri="{FF2B5EF4-FFF2-40B4-BE49-F238E27FC236}">
                  <a16:creationId xmlns:a16="http://schemas.microsoft.com/office/drawing/2014/main" id="{B96BC9E4-E5E9-4941-BC5B-77E75A08F2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0">
              <a:extLst>
                <a:ext uri="{FF2B5EF4-FFF2-40B4-BE49-F238E27FC236}">
                  <a16:creationId xmlns:a16="http://schemas.microsoft.com/office/drawing/2014/main" id="{094DCF66-2169-4747-B305-D494F1D1B5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1">
              <a:extLst>
                <a:ext uri="{FF2B5EF4-FFF2-40B4-BE49-F238E27FC236}">
                  <a16:creationId xmlns:a16="http://schemas.microsoft.com/office/drawing/2014/main" id="{4AEC03C8-5E0C-4AFF-AE73-885A440478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0EA371-30C6-42A1-8D7F-5F691CCF4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77613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821C742-34A7-4634-ABFF-1A8C76DB814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CFA768B8-D2D1-447E-9F0E-47C681CCC9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784771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E3563E49-DAF7-4206-AAD7-38E789258387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0BA02072-FEDB-429A-A4C0-22D59D09BF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0ABA4448-A18D-4663-B455-EAD951F862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8876535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176FAE9-F8D7-45AD-AA56-97F65AF5C7CF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B87D9FE-C85C-4214-9157-DD7F3ED28A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15BBA84-73B3-48DF-B6EE-69867E46B6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387319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229705A0-38F7-4A9C-86A4-2F68DE74B02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4D897568-993B-4A02-A134-6722AC6A9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CA8F343C-4D99-4A43-995F-05ACA5C64E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82467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624966D-E4EA-4F50-9BB6-48291DC82572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C435E10-BA07-43CA-946E-F929538E56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8818C800-1FD7-46E3-9513-EDED28C7D4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13176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54BDF27-BFAD-478C-A199-3DB667D3F5E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219F3B99-BA96-428A-8B96-08B07C3957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E6A1775-999F-4891-AEA1-BDBEAF077E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32586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9F2674CC-72EB-4595-86BE-D02CD83455C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>
            <a:extLst>
              <a:ext uri="{FF2B5EF4-FFF2-40B4-BE49-F238E27FC236}">
                <a16:creationId xmlns:a16="http://schemas.microsoft.com/office/drawing/2014/main" id="{C2FB46BE-AAF7-42FF-9037-1C6EE88FE3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62CC006-DD2A-4ACA-910F-2010703F4F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1621343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6725A7B3-05B9-43EC-BD6A-2951B787802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3AF26A12-2ED5-4400-ADF5-846B94638F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DA5586F-18E7-4601-96CA-50CD2AA81E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6385034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553431B-6092-48C5-AD7C-F30516D7A38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B4389B36-E541-48E7-A912-C35EE13572D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BA1EDDF-3973-431D-958F-640EC310C4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99571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3" name="Subtitle 72">
            <a:extLst>
              <a:ext uri="{FF2B5EF4-FFF2-40B4-BE49-F238E27FC236}">
                <a16:creationId xmlns:a16="http://schemas.microsoft.com/office/drawing/2014/main" id="{2993D1DC-23D0-40CA-BA80-0CCA239AC6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>
            <a:extLst>
              <a:ext uri="{FF2B5EF4-FFF2-40B4-BE49-F238E27FC236}">
                <a16:creationId xmlns:a16="http://schemas.microsoft.com/office/drawing/2014/main" id="{57544754-61DA-4535-96B6-21D24A6188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08BE5594-C448-4AC9-B08C-E09264A163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443970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6F4D0A5-6CC7-400E-9C3C-0694666F6F8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C8E1928D-065A-4AB1-9DF2-3C1374F8D1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11A1BDE-E875-46F4-AFCD-40A3010281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960759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4E114E6-BD85-4C72-BAB6-6A2A343DA8D5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3156ADEC-0272-4274-9765-6F13B085BB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13892CA3-1F3C-40B3-9F82-3B2099571F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014751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CFB8DF9-51A8-485E-9F12-E5A3330F489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2DDB1C3D-68C3-412D-8EB3-97570F00136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8C843FD-33AA-4EEC-9FDF-27DC52E9A1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342566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7F53C6-9053-440C-8E3D-971AFB12FFFC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7AF040AB-A5DC-4D6D-B6BA-75BCAFC7AA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51F7505-AB35-46E5-9D36-6EFD604C99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2642194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4420FA1-8DAE-4658-86CF-B5658CDC24E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234B86AF-61C0-4BEF-AED9-AB6E104586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1EC55AF-72F6-4B80-B565-E4736853BB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014275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8A16490-7A25-479D-8887-224357329F5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E5F69457-834C-4B3E-AF4C-CDBC7D6FC8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C135A83-4349-4D19-A851-56FC171B9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798071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ABDE6FE-819A-4678-A6E8-009E38A1A56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FD7259D0-6B32-4DE1-8F13-A21A1C988B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D42A6F0E-E106-4C5B-90DE-D6097D2850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263184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>
            <a:extLst>
              <a:ext uri="{FF2B5EF4-FFF2-40B4-BE49-F238E27FC236}">
                <a16:creationId xmlns:a16="http://schemas.microsoft.com/office/drawing/2014/main" id="{4CE4066F-5CB1-43C1-8385-16A6CA0296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7C590671-A7C1-4FD2-8937-335D342E21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8898085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C88C7B38-255E-4D79-80C8-2A025E1CFA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C7B1783-9A42-4500-B3D5-978D81F020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7175611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B37A7C5F-6C97-4907-9B6E-CAD54B542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9411580-DB87-4A03-8CAA-0596920BA9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7656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>
            <a:extLst>
              <a:ext uri="{FF2B5EF4-FFF2-40B4-BE49-F238E27FC236}">
                <a16:creationId xmlns:a16="http://schemas.microsoft.com/office/drawing/2014/main" id="{440AA25A-4016-4893-8A83-7E439342033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7246302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47EAFC36-6B42-4718-B950-E73D679183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2C5AC15-2F83-4DFF-A7D6-FDC451DF0F7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9204199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9A35FC83-B4F8-4E38-8B51-53931CF7E2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9D845B7-610D-45D7-886B-50A578383B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192081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97A5019C-6BF2-4398-8DAA-FF283C94EA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47F16148-6109-4250-8F2B-85B5C621F0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55453532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77A3F8CD-5F2E-491B-926F-DCC7B4CAEC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495759F-BC16-45E8-9CE1-BF7AC6B52D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847522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06AF1983-185F-47DE-98ED-8E65C1C77D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D9D2841-CD85-42CB-9788-F269FA32FE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6121405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>
            <a:extLst>
              <a:ext uri="{FF2B5EF4-FFF2-40B4-BE49-F238E27FC236}">
                <a16:creationId xmlns:a16="http://schemas.microsoft.com/office/drawing/2014/main" id="{D4618085-6A58-496C-A30D-555A1C153755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8E018D-B91E-4FCF-8E3D-E1119B796B6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74060-CB40-4866-BC46-412241E584C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373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6262-DA14-43FE-B7AA-479C75CB9FF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FC4A-C989-4916-B28D-469943DEEFD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D5D96E0D-0308-450C-A1B8-18356D2C171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84117D5A-86B7-4AD4-AEA3-09FD38F3CFB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F26E98-E7B3-401C-BBD3-44AED288710C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3FC3F-C9AF-4833-9D51-51399AED917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EBC3B63-F8E6-4CD5-A3CE-0A68BD6D24E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739982C-B3F1-49FA-A015-50C5BA9FD40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1841E0A-6DB9-42D0-BD80-57DE7F80C2E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3F4A80-45A0-4953-8364-5BB35BEE19EA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BD119-1E9F-42C8-BBE3-BA1D5B3AB4DB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A6C2717-A40C-4B91-A59E-476ABCBFA49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E5CE3F13-4F10-496E-9AF5-EB9AD5EEB8C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4F400719-C365-4225-A532-5F986A18EC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B1DF00D-30B2-490C-B3B2-6E92730487D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DCC63-20FE-4D59-BB93-369A8D612D40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80D9D-A3A2-4222-913D-0FD981A9D57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352491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23/10/2023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23/10/2023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23/10/2023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3" r:id="rId3"/>
    <p:sldLayoutId id="214748376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649" r:id="rId10"/>
    <p:sldLayoutId id="2147483656" r:id="rId11"/>
    <p:sldLayoutId id="2147483658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1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35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43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E096F91-AD99-4C52-895F-5F73C9ACDCD8}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23/10/2023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11113-017-9450-4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2FC2E14-24A9-4C48-BA13-A2E74B0AAD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063" y="2487775"/>
            <a:ext cx="6826024" cy="2272930"/>
          </a:xfrm>
        </p:spPr>
        <p:txBody>
          <a:bodyPr/>
          <a:lstStyle/>
          <a:p>
            <a:r>
              <a:rPr lang="en-AU" dirty="0"/>
              <a:t>Very small area population projections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61E6A6-BA53-48F9-8469-A76DD198140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pPr/>
              <a:t>1</a:t>
            </a:fld>
            <a:endParaRPr lang="en-AU" noProof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96D7D54-FF8D-CEBD-639E-CC2BBEC567D8}"/>
              </a:ext>
            </a:extLst>
          </p:cNvPr>
          <p:cNvSpPr txBox="1">
            <a:spLocks/>
          </p:cNvSpPr>
          <p:nvPr/>
        </p:nvSpPr>
        <p:spPr>
          <a:xfrm>
            <a:off x="500063" y="4760705"/>
            <a:ext cx="5312158" cy="1661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/>
              <a:t>Tom Wilson</a:t>
            </a:r>
          </a:p>
          <a:p>
            <a:endParaRPr lang="en-US" sz="2200"/>
          </a:p>
          <a:p>
            <a:r>
              <a:rPr lang="en-US" sz="2200" b="0"/>
              <a:t>Demography &amp; Ageing Unit</a:t>
            </a:r>
            <a:endParaRPr lang="en-US" sz="2200" b="0" dirty="0"/>
          </a:p>
        </p:txBody>
      </p:sp>
    </p:spTree>
    <p:extLst>
      <p:ext uri="{BB962C8B-B14F-4D97-AF65-F5344CB8AC3E}">
        <p14:creationId xmlns:p14="http://schemas.microsoft.com/office/powerpoint/2010/main" val="2459855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Simple test projection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300"/>
              </a:spcBef>
            </a:pPr>
            <a:r>
              <a:rPr lang="en-AU" sz="2200" dirty="0"/>
              <a:t>Evaluation restricted by limited time series of SA1 ERPs</a:t>
            </a:r>
          </a:p>
          <a:p>
            <a:pPr>
              <a:spcBef>
                <a:spcPts val="300"/>
              </a:spcBef>
            </a:pPr>
            <a:endParaRPr lang="en-AU" sz="2200" dirty="0"/>
          </a:p>
          <a:p>
            <a:pPr>
              <a:spcBef>
                <a:spcPts val="300"/>
              </a:spcBef>
            </a:pPr>
            <a:r>
              <a:rPr lang="en-AU" sz="2200" dirty="0"/>
              <a:t>Case study of part of Queensland (thanks to free SA1 ERPs made available by QGSO):</a:t>
            </a:r>
          </a:p>
          <a:p>
            <a:pPr>
              <a:spcBef>
                <a:spcPts val="300"/>
              </a:spcBef>
            </a:pPr>
            <a:r>
              <a:rPr lang="en-AU" sz="2200" dirty="0"/>
              <a:t>	SA1s in Central Queensland SA4 area (n=605)</a:t>
            </a:r>
          </a:p>
          <a:p>
            <a:pPr>
              <a:spcBef>
                <a:spcPts val="300"/>
              </a:spcBef>
            </a:pPr>
            <a:endParaRPr lang="en-AU" sz="2200" dirty="0"/>
          </a:p>
          <a:p>
            <a:pPr>
              <a:spcBef>
                <a:spcPts val="300"/>
              </a:spcBef>
            </a:pPr>
            <a:r>
              <a:rPr lang="en-AU" sz="2200" dirty="0"/>
              <a:t>Base period: 2011-16; projection horizon: 2016-21</a:t>
            </a:r>
          </a:p>
          <a:p>
            <a:pPr>
              <a:spcBef>
                <a:spcPts val="300"/>
              </a:spcBef>
            </a:pPr>
            <a:endParaRPr lang="en-AU" sz="2200" dirty="0"/>
          </a:p>
          <a:p>
            <a:pPr>
              <a:spcBef>
                <a:spcPts val="300"/>
              </a:spcBef>
            </a:pPr>
            <a:r>
              <a:rPr lang="en-AU" sz="2200" dirty="0"/>
              <a:t>SA1 total projections for 2021:</a:t>
            </a:r>
          </a:p>
          <a:p>
            <a:pPr>
              <a:spcBef>
                <a:spcPts val="300"/>
              </a:spcBef>
            </a:pPr>
            <a:r>
              <a:rPr lang="en-AU" sz="2200" dirty="0"/>
              <a:t>	2016 SA1 populations totals simply constrained to sum to 2021 SA2 population totals.</a:t>
            </a:r>
          </a:p>
          <a:p>
            <a:pPr>
              <a:spcBef>
                <a:spcPts val="300"/>
              </a:spcBef>
            </a:pPr>
            <a:r>
              <a:rPr lang="en-AU" sz="2200" dirty="0"/>
              <a:t>	In a ‘real’ application, it would be best to take anticipated dwelling growth (at least in 	urban areas) into account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10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52390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Evaluation measures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D07DE60C-F385-414C-8B4B-3519993CEDF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16356" y="1709057"/>
                <a:ext cx="11408409" cy="4200302"/>
              </a:xfrm>
            </p:spPr>
            <p:txBody>
              <a:bodyPr/>
              <a:lstStyle/>
              <a:p>
                <a:r>
                  <a:rPr lang="en-AU" sz="2200" b="1" dirty="0">
                    <a:effectLst/>
                    <a:ea typeface="Calibri" panose="020F0502020204030204" pitchFamily="34" charset="0"/>
                    <a:cs typeface="Arial" panose="020B0604020202020204" pitchFamily="34" charset="0"/>
                  </a:rPr>
                  <a:t>Absolute Percentage Error </a:t>
                </a:r>
                <a:r>
                  <a:rPr lang="en-AU" sz="2200" dirty="0">
                    <a:effectLst/>
                    <a:ea typeface="Calibri" panose="020F0502020204030204" pitchFamily="34" charset="0"/>
                    <a:cs typeface="Arial" panose="020B0604020202020204" pitchFamily="34" charset="0"/>
                  </a:rPr>
                  <a:t>(APE):</a:t>
                </a:r>
              </a:p>
              <a:p>
                <a14:m>
                  <m:oMath xmlns:m="http://schemas.openxmlformats.org/officeDocument/2006/math">
                    <m:r>
                      <a:rPr lang="en-AU" sz="22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𝐴𝑃𝐸</m:t>
                    </m:r>
                    <m:r>
                      <a:rPr lang="en-AU" sz="22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AU" sz="2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AU" sz="2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AU" sz="2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𝐹</m:t>
                            </m:r>
                            <m:r>
                              <a:rPr lang="en-AU" sz="2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AU" sz="2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𝐴</m:t>
                            </m:r>
                          </m:e>
                        </m:d>
                      </m:num>
                      <m:den>
                        <m:r>
                          <a:rPr lang="en-AU" sz="2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𝐴</m:t>
                        </m:r>
                      </m:den>
                    </m:f>
                    <m:r>
                      <a:rPr lang="en-AU" sz="22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100</m:t>
                    </m:r>
                  </m:oMath>
                </a14:m>
                <a:r>
                  <a:rPr lang="en-AU" sz="2200" dirty="0">
                    <a:effectLst/>
                    <a:ea typeface="Times New Roman" panose="02020603050405020304" pitchFamily="18" charset="0"/>
                    <a:cs typeface="Arial" panose="020B0604020202020204" pitchFamily="34" charset="0"/>
                  </a:rPr>
                  <a:t> </a:t>
                </a:r>
                <a:endParaRPr lang="en-AU" sz="2200" dirty="0">
                  <a:effectLst/>
                  <a:ea typeface="Calibri" panose="020F050202020403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en-AU" sz="22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𝐹</m:t>
                    </m:r>
                  </m:oMath>
                </a14:m>
                <a:r>
                  <a:rPr lang="en-AU" sz="2200" dirty="0">
                    <a:effectLst/>
                    <a:ea typeface="Times New Roman" panose="02020603050405020304" pitchFamily="18" charset="0"/>
                  </a:rPr>
                  <a:t> = forecast</a:t>
                </a:r>
              </a:p>
              <a:p>
                <a14:m>
                  <m:oMath xmlns:m="http://schemas.openxmlformats.org/officeDocument/2006/math">
                    <m:r>
                      <a:rPr lang="en-AU" sz="22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en-AU" sz="2200" dirty="0">
                    <a:effectLst/>
                    <a:ea typeface="Times New Roman" panose="02020603050405020304" pitchFamily="18" charset="0"/>
                  </a:rPr>
                  <a:t> = actual population</a:t>
                </a:r>
                <a:endParaRPr lang="en-AU" sz="2200" dirty="0"/>
              </a:p>
              <a:p>
                <a:endParaRPr lang="en-AU" sz="2200" dirty="0"/>
              </a:p>
              <a:p>
                <a:pPr>
                  <a:spcAft>
                    <a:spcPts val="600"/>
                  </a:spcAft>
                </a:pPr>
                <a:r>
                  <a:rPr lang="en-AU" sz="2200" b="1" dirty="0"/>
                  <a:t>Age Structure Error </a:t>
                </a:r>
                <a:r>
                  <a:rPr lang="en-AU" sz="2200" dirty="0"/>
                  <a:t>(ASE), modified APE which accounts for age-sex errors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2200" b="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𝐴𝑆𝐸</m:t>
                      </m:r>
                      <m:r>
                        <a:rPr lang="en-AU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AU" sz="2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undOvr"/>
                              <m:supHide m:val="on"/>
                              <m:ctrlPr>
                                <a:rPr lang="en-AU" sz="2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AU" sz="22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limLoc m:val="undOvr"/>
                                  <m:supHide m:val="on"/>
                                  <m:ctrlPr>
                                    <a:rPr lang="en-AU" sz="22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AU" sz="22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sub>
                                <m:sup/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AU" sz="22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  <m:sub>
                                          <m: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𝑠</m:t>
                                          </m:r>
                                          <m: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𝑎</m:t>
                                          </m:r>
                                        </m:sub>
                                      </m:sSub>
                                      <m:r>
                                        <a:rPr lang="en-AU" sz="2200" i="1">
                                          <a:effectLst/>
                                          <a:latin typeface="Cambria Math" panose="02040503050406030204" pitchFamily="18" charset="0"/>
                                          <a:ea typeface="Calibri" panose="020F0502020204030204" pitchFamily="34" charset="0"/>
                                          <a:cs typeface="Times New Roman" panose="020206030504050203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𝐴</m:t>
                                          </m:r>
                                        </m:e>
                                        <m:sub>
                                          <m: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𝑠</m:t>
                                          </m:r>
                                          <m: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,</m:t>
                                          </m:r>
                                          <m:r>
                                            <a:rPr lang="en-AU" sz="2200" i="1">
                                              <a:effectLst/>
                                              <a:latin typeface="Cambria Math" panose="02040503050406030204" pitchFamily="18" charset="0"/>
                                              <a:ea typeface="Calibri" panose="020F0502020204030204" pitchFamily="34" charset="0"/>
                                              <a:cs typeface="Times New Roman" panose="02020603050405020304" pitchFamily="18" charset="0"/>
                                            </a:rPr>
                                            <m:t>𝑎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nary>
                            </m:e>
                          </m:nary>
                        </m:num>
                        <m:den>
                          <m:r>
                            <a:rPr lang="en-AU" sz="22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𝐴</m:t>
                          </m:r>
                        </m:den>
                      </m:f>
                      <m:r>
                        <a:rPr lang="en-AU" sz="22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100</m:t>
                      </m:r>
                    </m:oMath>
                  </m:oMathPara>
                </a14:m>
                <a:endParaRPr lang="en-AU" sz="2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  <a:p>
                <a:r>
                  <a:rPr lang="en-AU" sz="2200" dirty="0"/>
                  <a:t>i.e. sum of absolute errors for each age-sex group divided by total actual population</a:t>
                </a:r>
              </a:p>
              <a:p>
                <a:pPr>
                  <a:spcBef>
                    <a:spcPts val="600"/>
                  </a:spcBef>
                </a:pPr>
                <a:r>
                  <a:rPr lang="en-AU" sz="2200" dirty="0"/>
                  <a:t> </a:t>
                </a:r>
              </a:p>
            </p:txBody>
          </p:sp>
        </mc:Choice>
        <mc:Fallback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D07DE60C-F385-414C-8B4B-3519993CED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16356" y="1709057"/>
                <a:ext cx="11408409" cy="4200302"/>
              </a:xfrm>
              <a:blipFill>
                <a:blip r:embed="rId2"/>
                <a:stretch>
                  <a:fillRect l="-695" t="-871" b="-130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11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257939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Errors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SA1 total population errors in 2021: </a:t>
            </a:r>
            <a:r>
              <a:rPr lang="en-AU" sz="2200" dirty="0" err="1"/>
              <a:t>MedAPE</a:t>
            </a:r>
            <a:r>
              <a:rPr lang="en-AU" sz="2200" dirty="0"/>
              <a:t> </a:t>
            </a:r>
            <a:r>
              <a:rPr lang="en-AU" sz="2200" b="1" dirty="0"/>
              <a:t>8.0</a:t>
            </a:r>
            <a:r>
              <a:rPr lang="en-AU" sz="2200" dirty="0"/>
              <a:t>%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SA1 age-sex errors in 2021: Median Age Structure Error (ASE) </a:t>
            </a:r>
            <a:r>
              <a:rPr lang="en-AU" sz="2200" b="1" dirty="0"/>
              <a:t>32.3</a:t>
            </a:r>
            <a:r>
              <a:rPr lang="en-AU" sz="2200" dirty="0"/>
              <a:t>%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These are large errors.</a:t>
            </a:r>
          </a:p>
          <a:p>
            <a:pPr>
              <a:spcBef>
                <a:spcPts val="600"/>
              </a:spcBef>
            </a:pPr>
            <a:endParaRPr lang="en-AU" sz="1100" dirty="0"/>
          </a:p>
          <a:p>
            <a:pPr>
              <a:spcBef>
                <a:spcPts val="600"/>
              </a:spcBef>
            </a:pPr>
            <a:r>
              <a:rPr lang="en-AU" sz="2200" dirty="0"/>
              <a:t>SA1 with median ASE </a:t>
            </a:r>
            <a:r>
              <a:rPr lang="en-AU" sz="2200" dirty="0">
                <a:sym typeface="Wingdings" panose="05000000000000000000" pitchFamily="2" charset="2"/>
              </a:rPr>
              <a:t></a:t>
            </a: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12</a:t>
            </a:fld>
            <a:endParaRPr lang="en-AU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850025-3D64-9C69-A2BE-F6D0B2548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0355" y="3248719"/>
            <a:ext cx="7155227" cy="343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78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Errors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Example SA1 with a large non-private dwelling population</a:t>
            </a:r>
          </a:p>
          <a:p>
            <a:pPr>
              <a:spcBef>
                <a:spcPts val="600"/>
              </a:spcBef>
            </a:pPr>
            <a:endParaRPr lang="en-AU" sz="1100" dirty="0"/>
          </a:p>
          <a:p>
            <a:pPr>
              <a:spcBef>
                <a:spcPts val="600"/>
              </a:spcBef>
            </a:pPr>
            <a:r>
              <a:rPr lang="en-AU" sz="2200" dirty="0"/>
              <a:t>ASE 30.2%</a:t>
            </a:r>
          </a:p>
          <a:p>
            <a:pPr>
              <a:spcBef>
                <a:spcPts val="600"/>
              </a:spcBef>
            </a:pPr>
            <a:endParaRPr lang="en-AU" sz="1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13</a:t>
            </a:fld>
            <a:endParaRPr lang="en-AU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7DF3AC-E40D-4330-25C8-542E60F05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703" y="2512016"/>
            <a:ext cx="7282594" cy="349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74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Errors when SA1s aggregated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However …</a:t>
            </a:r>
          </a:p>
          <a:p>
            <a:pPr>
              <a:spcBef>
                <a:spcPts val="600"/>
              </a:spcBef>
            </a:pPr>
            <a:endParaRPr lang="en-AU" sz="1100" dirty="0"/>
          </a:p>
          <a:p>
            <a:pPr>
              <a:spcBef>
                <a:spcPts val="600"/>
              </a:spcBef>
            </a:pPr>
            <a:r>
              <a:rPr lang="en-AU" sz="2200" dirty="0"/>
              <a:t>if we progressively aggregate SA1 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projections &amp; calculate errors:</a:t>
            </a:r>
          </a:p>
          <a:p>
            <a:pPr>
              <a:spcBef>
                <a:spcPts val="600"/>
              </a:spcBef>
            </a:pPr>
            <a:endParaRPr lang="en-AU" sz="1100" dirty="0"/>
          </a:p>
          <a:p>
            <a:pPr>
              <a:spcBef>
                <a:spcPts val="600"/>
              </a:spcBef>
            </a:pPr>
            <a:r>
              <a:rPr lang="en-AU" sz="2200" dirty="0"/>
              <a:t>errors quickly reduce as SA1 area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projections aggregated</a:t>
            </a:r>
          </a:p>
          <a:p>
            <a:pPr>
              <a:spcBef>
                <a:spcPts val="600"/>
              </a:spcBef>
            </a:pPr>
            <a:endParaRPr lang="en-AU" sz="1100" dirty="0">
              <a:sym typeface="Wingdings" panose="05000000000000000000" pitchFamily="2" charset="2"/>
            </a:endParaRPr>
          </a:p>
          <a:p>
            <a:pPr>
              <a:spcBef>
                <a:spcPts val="600"/>
              </a:spcBef>
            </a:pPr>
            <a:r>
              <a:rPr lang="en-AU" sz="2200" dirty="0"/>
              <a:t>much lower errors when 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populations &gt; few thousand</a:t>
            </a:r>
          </a:p>
          <a:p>
            <a:pPr>
              <a:spcBef>
                <a:spcPts val="6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14</a:t>
            </a:fld>
            <a:endParaRPr lang="en-AU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8BB4BE-DD21-AD31-E628-5B3A6E50E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6448" y="1864319"/>
            <a:ext cx="7295662" cy="404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286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Comparison with earlier study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How do errors compare to those from the study of 30 years of past forecast errors?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Smallest category in study: populations 0 - 1,000 </a:t>
            </a:r>
          </a:p>
          <a:p>
            <a:pPr>
              <a:spcBef>
                <a:spcPts val="600"/>
              </a:spcBef>
            </a:pPr>
            <a:r>
              <a:rPr lang="en-AU" sz="2200" dirty="0" err="1"/>
              <a:t>MedAPE</a:t>
            </a:r>
            <a:r>
              <a:rPr lang="en-AU" sz="2200" dirty="0"/>
              <a:t>: 7.9%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Average SA1 population, 2016: 373</a:t>
            </a:r>
          </a:p>
          <a:p>
            <a:pPr>
              <a:spcBef>
                <a:spcPts val="600"/>
              </a:spcBef>
            </a:pPr>
            <a:r>
              <a:rPr lang="en-AU" sz="2200" dirty="0" err="1"/>
              <a:t>MedAPE</a:t>
            </a:r>
            <a:r>
              <a:rPr lang="en-AU" sz="2200" dirty="0"/>
              <a:t>: 8.0%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15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89231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Comparison with a simple benchmark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What sort of errors would have resulted from taking SA1 ERPs by age &amp; sex for 2016 and just constraining them to SA2 projections for 2021?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SA1 total population errors in 2021: </a:t>
            </a:r>
            <a:r>
              <a:rPr lang="en-AU" sz="2200" dirty="0" err="1"/>
              <a:t>MedAPE</a:t>
            </a:r>
            <a:r>
              <a:rPr lang="en-AU" sz="2200" dirty="0"/>
              <a:t> </a:t>
            </a:r>
            <a:r>
              <a:rPr lang="en-AU" sz="2200" b="1" dirty="0"/>
              <a:t>8.2</a:t>
            </a:r>
            <a:r>
              <a:rPr lang="en-AU" sz="2200" dirty="0"/>
              <a:t>% (instead of 8.0%)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</a:t>
            </a:r>
            <a:r>
              <a:rPr lang="en-AU" sz="2200" dirty="0">
                <a:solidFill>
                  <a:srgbClr val="0000FF"/>
                </a:solidFill>
              </a:rPr>
              <a:t>not much difference </a:t>
            </a:r>
            <a:r>
              <a:rPr lang="en-AU" sz="2200" dirty="0"/>
              <a:t>(as expected because of the choice of total projection method)</a:t>
            </a:r>
          </a:p>
          <a:p>
            <a:pPr>
              <a:spcBef>
                <a:spcPts val="600"/>
              </a:spcBef>
            </a:pPr>
            <a:endParaRPr lang="en-AU" sz="1100" dirty="0"/>
          </a:p>
          <a:p>
            <a:pPr>
              <a:spcBef>
                <a:spcPts val="600"/>
              </a:spcBef>
            </a:pPr>
            <a:r>
              <a:rPr lang="en-AU" sz="2200" dirty="0"/>
              <a:t>SA1 age-sex errors in 2021: Median Age Structure Error (ASE): </a:t>
            </a:r>
            <a:r>
              <a:rPr lang="en-AU" sz="2200" b="1" dirty="0"/>
              <a:t>39.4</a:t>
            </a:r>
            <a:r>
              <a:rPr lang="en-AU" sz="2200" dirty="0"/>
              <a:t>% (instead of 32.3%)</a:t>
            </a:r>
          </a:p>
          <a:p>
            <a:pPr>
              <a:spcBef>
                <a:spcPts val="600"/>
              </a:spcBef>
            </a:pPr>
            <a:r>
              <a:rPr lang="en-AU" sz="1100" dirty="0"/>
              <a:t>	</a:t>
            </a:r>
            <a:r>
              <a:rPr lang="en-AU" sz="2200" dirty="0">
                <a:solidFill>
                  <a:srgbClr val="0000FF"/>
                </a:solidFill>
              </a:rPr>
              <a:t>some difference </a:t>
            </a:r>
          </a:p>
          <a:p>
            <a:pPr>
              <a:spcBef>
                <a:spcPts val="600"/>
              </a:spcBef>
            </a:pPr>
            <a:r>
              <a:rPr lang="en-AU" sz="2200" dirty="0">
                <a:solidFill>
                  <a:srgbClr val="0000FF"/>
                </a:solidFill>
              </a:rPr>
              <a:t>	</a:t>
            </a:r>
            <a:r>
              <a:rPr lang="en-AU" sz="2200" dirty="0"/>
              <a:t>i.e. important to include some cohort progression</a:t>
            </a:r>
          </a:p>
          <a:p>
            <a:pPr>
              <a:spcBef>
                <a:spcPts val="6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16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927338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Strengths &amp; limitations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64820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b="1" dirty="0"/>
              <a:t>Limitations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Data requirements quite large given large number of SA1s likely to be projected.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Forecast errors are high and are likely to be higher the further into the future.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Constraining is applied to population stocks, not components.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SA1 projections aggregated up to larger regions do not come with projected components.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b="1" dirty="0"/>
              <a:t>Strengths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Provides reasonable short-term projections when SA1 building bricks aggregated up.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Consistent with higher geography projections.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Relatively simple method.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Better than just constraining jump-off year populations.</a:t>
            </a:r>
          </a:p>
          <a:p>
            <a:pPr>
              <a:spcBef>
                <a:spcPts val="6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17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459058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Conclusions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46344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AU" sz="2200" dirty="0"/>
              <a:t>This is work in progress.</a:t>
            </a:r>
          </a:p>
          <a:p>
            <a:pPr>
              <a:spcBef>
                <a:spcPts val="0"/>
              </a:spcBef>
            </a:pP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dirty="0"/>
              <a:t>It is one method of creating very small area building brick projections.</a:t>
            </a:r>
          </a:p>
          <a:p>
            <a:pPr>
              <a:spcBef>
                <a:spcPts val="0"/>
              </a:spcBef>
            </a:pP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dirty="0"/>
              <a:t>More evaluation is required, especially to extend the testing geographically and temporally.</a:t>
            </a:r>
          </a:p>
          <a:p>
            <a:pPr>
              <a:spcBef>
                <a:spcPts val="0"/>
              </a:spcBef>
            </a:pPr>
            <a:r>
              <a:rPr lang="en-AU" sz="2200" dirty="0"/>
              <a:t>	And isolating the influence of errors in the constraining projections</a:t>
            </a:r>
          </a:p>
          <a:p>
            <a:pPr>
              <a:spcBef>
                <a:spcPts val="0"/>
              </a:spcBef>
            </a:pP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dirty="0"/>
              <a:t>Can the errors be reduced further? Maybe … maybe not.</a:t>
            </a:r>
          </a:p>
          <a:p>
            <a:pPr>
              <a:spcBef>
                <a:spcPts val="0"/>
              </a:spcBef>
            </a:pPr>
            <a:r>
              <a:rPr lang="en-AU" sz="2200" dirty="0"/>
              <a:t>	Would be useful to evaluate other approaches and variations on current approach.</a:t>
            </a:r>
          </a:p>
          <a:p>
            <a:pPr>
              <a:spcBef>
                <a:spcPts val="0"/>
              </a:spcBef>
            </a:pPr>
            <a:r>
              <a:rPr lang="en-AU" sz="2200" dirty="0"/>
              <a:t>	Suggestions would be gratefully received!</a:t>
            </a:r>
          </a:p>
          <a:p>
            <a:pPr>
              <a:spcBef>
                <a:spcPts val="0"/>
              </a:spcBef>
            </a:pP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dirty="0"/>
              <a:t>Important to stress the limitations of these projections </a:t>
            </a:r>
          </a:p>
          <a:p>
            <a:pPr>
              <a:spcBef>
                <a:spcPts val="0"/>
              </a:spcBef>
            </a:pPr>
            <a:r>
              <a:rPr lang="en-AU" sz="2200" dirty="0"/>
              <a:t>	and provide guidance on how they should be used.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18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27241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D2D066C-839F-4CEC-B761-5FC3C8E7D0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0E463-CEA6-4D3D-B023-5C854189A3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7149" y="3942856"/>
            <a:ext cx="4772202" cy="707231"/>
          </a:xfrm>
        </p:spPr>
        <p:txBody>
          <a:bodyPr>
            <a:noAutofit/>
          </a:bodyPr>
          <a:lstStyle/>
          <a:p>
            <a:r>
              <a:rPr lang="en-AU" sz="1800" dirty="0"/>
              <a:t>Email:</a:t>
            </a:r>
          </a:p>
          <a:p>
            <a:pPr lvl="1"/>
            <a:r>
              <a:rPr lang="en-AU" sz="1800" dirty="0"/>
              <a:t>wilson.t1@unimelb.edu.au </a:t>
            </a:r>
          </a:p>
        </p:txBody>
      </p:sp>
    </p:spTree>
    <p:extLst>
      <p:ext uri="{BB962C8B-B14F-4D97-AF65-F5344CB8AC3E}">
        <p14:creationId xmlns:p14="http://schemas.microsoft.com/office/powerpoint/2010/main" val="547447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Demand for very small area (sub-SA2 area) population projections 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often requested with detailed population characteristics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and for long projection horizons!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Very small area projections: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directly used in some modelling 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e.g. transport models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building bricks to create custom geography projections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e.g. LGA projections; health regions; electoral boundary revisions</a:t>
            </a:r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35291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Literature review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6"/>
            <a:ext cx="11408409" cy="4604657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Academic literature on very small area projections: 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not a great deal in the journals; nothing in the textbooks</a:t>
            </a:r>
          </a:p>
          <a:p>
            <a:pPr>
              <a:spcBef>
                <a:spcPts val="600"/>
              </a:spcBef>
            </a:pPr>
            <a:endParaRPr lang="en-AU" sz="1100" dirty="0"/>
          </a:p>
          <a:p>
            <a:pPr>
              <a:spcBef>
                <a:spcPts val="600"/>
              </a:spcBef>
            </a:pPr>
            <a:r>
              <a:rPr lang="en-AU" sz="2200" dirty="0"/>
              <a:t>Downscaling methods to produce grid square populations across entire countries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often involves bold assumptions</a:t>
            </a:r>
          </a:p>
          <a:p>
            <a:pPr>
              <a:spcBef>
                <a:spcPts val="600"/>
              </a:spcBef>
            </a:pPr>
            <a:endParaRPr lang="en-AU" sz="1100" dirty="0"/>
          </a:p>
          <a:p>
            <a:pPr>
              <a:spcBef>
                <a:spcPts val="600"/>
              </a:spcBef>
            </a:pPr>
            <a:r>
              <a:rPr lang="en-AU" sz="2200" dirty="0"/>
              <a:t>Simple extrapolative methods literature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but mostly not dealing with </a:t>
            </a:r>
            <a:r>
              <a:rPr lang="en-AU" sz="2200" u="sng" dirty="0"/>
              <a:t>very</a:t>
            </a:r>
            <a:r>
              <a:rPr lang="en-AU" sz="2200" dirty="0"/>
              <a:t> small areas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Very limited publicly available practitioner literature (but Transport for NSW an exception)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Probably some methodological notes not in the public domain (government &amp; business)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3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920162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Challenges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Limited data with short time series when available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often no births, deaths and migration data available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Very noisy population data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and often subject to perturbation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Generally no clear patterns and trends at very small scale </a:t>
            </a:r>
          </a:p>
          <a:p>
            <a:pPr>
              <a:spcBef>
                <a:spcPts val="600"/>
              </a:spcBef>
            </a:pPr>
            <a:r>
              <a:rPr lang="en-AU" sz="2200" dirty="0"/>
              <a:t>	(“slicing the cake so thinly that you only have crumbs”)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Little methodological guidance from the literature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4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106856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Challenges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7" y="1709057"/>
            <a:ext cx="4571330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Much more noise than signal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Graph shows sampled migration rates for a population of 1,000 along with underlying migration rates 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Even if migration data was available … it wouldn’t be much help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5</a:t>
            </a:fld>
            <a:endParaRPr lang="en-AU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32CFE6-EB60-22E5-909E-F8BEDE202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823" y="1801760"/>
            <a:ext cx="6219863" cy="368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533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Challenges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7" y="1709056"/>
            <a:ext cx="3612916" cy="475387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AU" sz="2200" dirty="0"/>
              <a:t>Large errors!</a:t>
            </a:r>
          </a:p>
          <a:p>
            <a:pPr>
              <a:spcBef>
                <a:spcPts val="0"/>
              </a:spcBef>
            </a:pP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dirty="0"/>
              <a:t>Graph shows median errors by initial population size of 30 years’ worth of previous  small/local area population projections in Australia for 5 &amp; 10 years ahead</a:t>
            </a:r>
          </a:p>
          <a:p>
            <a:pPr>
              <a:spcBef>
                <a:spcPts val="0"/>
              </a:spcBef>
            </a:pP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dirty="0"/>
              <a:t>Remember: half the error distribution is above the line!</a:t>
            </a:r>
          </a:p>
          <a:p>
            <a:pPr>
              <a:spcBef>
                <a:spcPts val="0"/>
              </a:spcBef>
            </a:pPr>
            <a:r>
              <a:rPr lang="en-AU" sz="22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6</a:t>
            </a:fld>
            <a:endParaRPr lang="en-AU" noProof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0A612C-4664-786D-E1B4-E865EB3E8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9273" y="1782379"/>
            <a:ext cx="7795492" cy="4053657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4535760-4CFF-B08C-04C9-6E76CE5994A0}"/>
              </a:ext>
            </a:extLst>
          </p:cNvPr>
          <p:cNvSpPr/>
          <p:nvPr/>
        </p:nvSpPr>
        <p:spPr>
          <a:xfrm>
            <a:off x="5132848" y="2024743"/>
            <a:ext cx="522514" cy="246017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AF9DD0-E549-757F-059C-E91E04B38FC5}"/>
              </a:ext>
            </a:extLst>
          </p:cNvPr>
          <p:cNvSpPr txBox="1"/>
          <p:nvPr/>
        </p:nvSpPr>
        <p:spPr>
          <a:xfrm>
            <a:off x="5519056" y="2133600"/>
            <a:ext cx="2209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>
                <a:solidFill>
                  <a:srgbClr val="FF0000"/>
                </a:solidFill>
              </a:rPr>
              <a:t>Very small areas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F506CA-A2B5-6A62-429C-795041EE1851}"/>
              </a:ext>
            </a:extLst>
          </p:cNvPr>
          <p:cNvSpPr txBox="1"/>
          <p:nvPr/>
        </p:nvSpPr>
        <p:spPr>
          <a:xfrm>
            <a:off x="5735630" y="5826319"/>
            <a:ext cx="614001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AU" sz="1500" dirty="0"/>
              <a:t>Source: </a:t>
            </a:r>
            <a:r>
              <a:rPr lang="en-AU" sz="1500" dirty="0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https://doi.org/10.1007/s11113-017-9450-4</a:t>
            </a:r>
            <a:r>
              <a:rPr lang="en-AU" sz="1500" dirty="0">
                <a:solidFill>
                  <a:srgbClr val="0000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97442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Should we do it?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Should we really create very small area population projections?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Are such populations too small to be forecastable?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Would we just be (irresponsibly) producing junk data? 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Some colleagues would advise against it.</a:t>
            </a:r>
          </a:p>
          <a:p>
            <a:pPr>
              <a:spcBef>
                <a:spcPts val="6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7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9582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method for very small area projections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AU" sz="2200" dirty="0"/>
              <a:t>Aim is to produce short-term SA1 area projections by sex &amp; 5 year age group suitable to be used as building bricks to aggregate up to larger geographical units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r>
              <a:rPr lang="en-AU" sz="2200" dirty="0"/>
              <a:t>Start with: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SA2 area projections by sex &amp; 5 year age group 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Large region/State projection by sex &amp; 5 year age group 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SA1 total population projections</a:t>
            </a:r>
          </a:p>
          <a:p>
            <a:pPr marL="271463" indent="-271463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SA1 ERPs by sex &amp; 5 year age group for jump-off year and 5 years earlier</a:t>
            </a:r>
          </a:p>
          <a:p>
            <a:pPr>
              <a:spcBef>
                <a:spcPts val="600"/>
              </a:spcBef>
            </a:pPr>
            <a:endParaRPr lang="en-AU" sz="2200" dirty="0"/>
          </a:p>
          <a:p>
            <a:pPr>
              <a:spcBef>
                <a:spcPts val="6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8</a:t>
            </a:fld>
            <a:endParaRPr lang="en-AU" noProof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0C94C5E6-6AF8-C09A-7908-BBB96622F435}"/>
              </a:ext>
            </a:extLst>
          </p:cNvPr>
          <p:cNvSpPr/>
          <p:nvPr/>
        </p:nvSpPr>
        <p:spPr>
          <a:xfrm>
            <a:off x="7086599" y="3428999"/>
            <a:ext cx="195943" cy="555171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B97D99-0B14-0EB7-CF8F-F46A516B0D87}"/>
              </a:ext>
            </a:extLst>
          </p:cNvPr>
          <p:cNvSpPr txBox="1"/>
          <p:nvPr/>
        </p:nvSpPr>
        <p:spPr>
          <a:xfrm>
            <a:off x="7358742" y="3467488"/>
            <a:ext cx="2296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200" dirty="0"/>
              <a:t>prepared earlier</a:t>
            </a:r>
          </a:p>
        </p:txBody>
      </p:sp>
    </p:spTree>
    <p:extLst>
      <p:ext uri="{BB962C8B-B14F-4D97-AF65-F5344CB8AC3E}">
        <p14:creationId xmlns:p14="http://schemas.microsoft.com/office/powerpoint/2010/main" val="3641821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Overview of method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300"/>
              </a:spcBef>
            </a:pPr>
            <a:r>
              <a:rPr lang="en-AU" sz="2200" dirty="0"/>
              <a:t>Modified Hamilton-Perry model with cohort change ratios &amp; cohort change differences</a:t>
            </a:r>
          </a:p>
          <a:p>
            <a:pPr>
              <a:spcBef>
                <a:spcPts val="300"/>
              </a:spcBef>
            </a:pPr>
            <a:r>
              <a:rPr lang="en-AU" sz="2200" dirty="0"/>
              <a:t>	cohort change ratios if cohort population declining;</a:t>
            </a:r>
          </a:p>
          <a:p>
            <a:pPr>
              <a:spcBef>
                <a:spcPts val="300"/>
              </a:spcBef>
            </a:pPr>
            <a:r>
              <a:rPr lang="en-AU" sz="2200" dirty="0"/>
              <a:t>	cohort change differences if cohort population increasing;</a:t>
            </a:r>
          </a:p>
          <a:p>
            <a:pPr>
              <a:spcBef>
                <a:spcPts val="300"/>
              </a:spcBef>
            </a:pPr>
            <a:r>
              <a:rPr lang="en-AU" sz="2200" dirty="0"/>
              <a:t>	cohort change ratios &amp; differences strengthened by borrowing from encompassing region</a:t>
            </a:r>
          </a:p>
          <a:p>
            <a:pPr>
              <a:spcBef>
                <a:spcPts val="300"/>
              </a:spcBef>
            </a:pPr>
            <a:endParaRPr lang="en-AU" sz="1100" dirty="0"/>
          </a:p>
          <a:p>
            <a:pPr>
              <a:spcBef>
                <a:spcPts val="300"/>
              </a:spcBef>
            </a:pPr>
            <a:r>
              <a:rPr lang="en-AU" sz="2200" u="sng" dirty="0"/>
              <a:t>Except</a:t>
            </a:r>
            <a:r>
              <a:rPr lang="en-AU" sz="2200" dirty="0"/>
              <a:t>: SA1s with &gt;50% non-private dwelling residents, age profile held constant.</a:t>
            </a:r>
          </a:p>
          <a:p>
            <a:pPr>
              <a:spcBef>
                <a:spcPts val="300"/>
              </a:spcBef>
            </a:pPr>
            <a:endParaRPr lang="en-AU" sz="1600" dirty="0"/>
          </a:p>
          <a:p>
            <a:pPr>
              <a:spcBef>
                <a:spcPts val="300"/>
              </a:spcBef>
            </a:pPr>
            <a:r>
              <a:rPr lang="en-AU" sz="2200" dirty="0"/>
              <a:t>Preliminary age-sex projections then constrained using iterative proportional fitting to:</a:t>
            </a:r>
          </a:p>
          <a:p>
            <a:pPr marL="271463" indent="-271463"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SA1 population totals</a:t>
            </a:r>
          </a:p>
          <a:p>
            <a:pPr marL="271463" indent="-271463">
              <a:spcBef>
                <a:spcPts val="300"/>
              </a:spcBef>
              <a:buFont typeface="Wingdings" panose="05000000000000000000" pitchFamily="2" charset="2"/>
              <a:buChar char="§"/>
            </a:pPr>
            <a:r>
              <a:rPr lang="en-AU" sz="2200" dirty="0"/>
              <a:t>SA2 area age-sex projections</a:t>
            </a:r>
          </a:p>
          <a:p>
            <a:pPr>
              <a:spcBef>
                <a:spcPts val="6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9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353214171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14C51791-37E8-4657-9CE5-D4E99BD32A32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AB136F3B-80A3-4FB0-BF85-2FB1B6DB43A3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826CCCAB-60C9-4959-938C-0BD365A015D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UoM-PowerPoint-template-16x9</Template>
  <TotalTime>7531</TotalTime>
  <Words>1095</Words>
  <Application>Microsoft Office PowerPoint</Application>
  <PresentationFormat>Widescreen</PresentationFormat>
  <Paragraphs>184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Cambria Math</vt:lpstr>
      <vt:lpstr>Georgia</vt:lpstr>
      <vt:lpstr>Wingdings</vt:lpstr>
      <vt:lpstr>University of Melbourne</vt:lpstr>
      <vt:lpstr>University of Melbourne Patterns</vt:lpstr>
      <vt:lpstr>University of Melbourne-Layout B</vt:lpstr>
      <vt:lpstr>PowerPoint Presentation</vt:lpstr>
      <vt:lpstr>Introduction</vt:lpstr>
      <vt:lpstr>Literature review </vt:lpstr>
      <vt:lpstr>Challenges </vt:lpstr>
      <vt:lpstr>Challenges </vt:lpstr>
      <vt:lpstr>Challenges </vt:lpstr>
      <vt:lpstr>Should we do it? </vt:lpstr>
      <vt:lpstr>A method for very small area projections </vt:lpstr>
      <vt:lpstr>Overview of method</vt:lpstr>
      <vt:lpstr>Simple test projection </vt:lpstr>
      <vt:lpstr>Evaluation measures </vt:lpstr>
      <vt:lpstr>Errors </vt:lpstr>
      <vt:lpstr>Errors </vt:lpstr>
      <vt:lpstr>Errors when SA1s aggregated</vt:lpstr>
      <vt:lpstr>Comparison with earlier study</vt:lpstr>
      <vt:lpstr>Comparison with a simple benchmark</vt:lpstr>
      <vt:lpstr>Strengths &amp; limitations</vt:lpstr>
      <vt:lpstr>Conclusions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Wilson</dc:creator>
  <cp:lastModifiedBy>Thomas Wilson</cp:lastModifiedBy>
  <cp:revision>773</cp:revision>
  <dcterms:created xsi:type="dcterms:W3CDTF">2020-03-31T01:45:54Z</dcterms:created>
  <dcterms:modified xsi:type="dcterms:W3CDTF">2023-10-23T05:52:42Z</dcterms:modified>
</cp:coreProperties>
</file>